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9" r:id="rId2"/>
    <p:sldId id="327" r:id="rId3"/>
    <p:sldId id="329" r:id="rId4"/>
    <p:sldId id="328" r:id="rId5"/>
    <p:sldId id="325" r:id="rId6"/>
    <p:sldId id="326" r:id="rId7"/>
    <p:sldId id="310" r:id="rId8"/>
    <p:sldId id="331" r:id="rId9"/>
    <p:sldId id="332" r:id="rId10"/>
    <p:sldId id="336" r:id="rId11"/>
    <p:sldId id="337" r:id="rId12"/>
    <p:sldId id="338" r:id="rId13"/>
    <p:sldId id="339" r:id="rId14"/>
    <p:sldId id="280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0037" autoAdjust="0"/>
  </p:normalViewPr>
  <p:slideViewPr>
    <p:cSldViewPr snapToGrid="0">
      <p:cViewPr varScale="1">
        <p:scale>
          <a:sx n="66" d="100"/>
          <a:sy n="66" d="100"/>
        </p:scale>
        <p:origin x="12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51BEB-62C3-45F6-942D-CFAC29491BF3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FD867-82D2-4D6A-A2A3-4833ABAA89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52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FD867-82D2-4D6A-A2A3-4833ABAA895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92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FD867-82D2-4D6A-A2A3-4833ABAA895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115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FD867-82D2-4D6A-A2A3-4833ABAA895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248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FD867-82D2-4D6A-A2A3-4833ABAA895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46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7DA4E-8F09-4A89-B642-47A17FEDD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F03FBC-E162-4EFB-8832-4CE2F8758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469E53-6994-4F73-8D8B-AF7A81C3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4212-C1BE-4A50-A3F1-4DE45E6E22CD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E4E53C-EA76-44C9-BC46-562E71B44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90CC07-10FB-45D7-9242-B0561129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B701-FB40-410B-91FF-E8B9865BF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22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C321C-49EC-47E0-8097-5FEB34DA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32E199-49DE-497D-AA38-5615A67F5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F793F-2C06-4938-A25C-5BB1091C1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4212-C1BE-4A50-A3F1-4DE45E6E22CD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5DD5FB-5712-425F-9BB9-D37B6117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D1AEEC-D746-492D-BE0E-B7360545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B701-FB40-410B-91FF-E8B9865BF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47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2CF395-A6C7-4B65-B477-B4908EC65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2AE75F2-0D7B-498D-8FC9-5946A1A21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A7B65F-8539-4400-AC89-784A13A50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4212-C1BE-4A50-A3F1-4DE45E6E22CD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24A252-B357-4CAA-8F98-5E31EA53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6A4111-251E-4DAD-92F1-0A596737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B701-FB40-410B-91FF-E8B9865BF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66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BC042B-3050-4835-8D3B-553CA90D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544542-6A2B-4E21-B302-751AEB08A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E90482-89D7-4063-B715-D25C73B7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4212-C1BE-4A50-A3F1-4DE45E6E22CD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3E6D60-8C10-4301-934D-752B5550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322A89-3977-4F8D-AB52-094C6106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B701-FB40-410B-91FF-E8B9865BF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54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E7F1FC-FC09-4779-A56B-0E17CDA0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34D0B0-9149-4192-976F-62FEBDEE2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91C4CE-EB83-4133-BE3F-0DCFED32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4212-C1BE-4A50-A3F1-4DE45E6E22CD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468058-6B8D-4AE2-802A-9C2FA3BE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05CE9E-1771-4F75-8FB5-1B92F496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B701-FB40-410B-91FF-E8B9865BF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72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8497C-969F-418A-B78D-AE524558F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40104C-E856-4E84-8B17-4DD5A6A13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6FD1C5-1A1F-475A-8E70-83FFF0C9C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3F9298-339E-45BA-ABFC-32F663225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4212-C1BE-4A50-A3F1-4DE45E6E22CD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97E514-CE3C-4B8C-8EAB-E8AC72F13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17754A-6ECB-4174-9A20-D5175308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B701-FB40-410B-91FF-E8B9865BF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02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27349-4125-47B6-9E0D-E361ED79D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D40FED-A753-49E7-80F4-E6A263BC4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6B0FE6-B2A9-43B9-98F6-CDDA8A7DA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DF4559E-559C-43CA-AB8B-2498BB732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8205435-138B-4B13-996E-691FDA72B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38E4D29-DBBE-463A-901C-4D79C53A1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4212-C1BE-4A50-A3F1-4DE45E6E22CD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7408CAB-CF0E-46C8-8005-8CB6573D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E0D5865-DF4B-4718-B097-63576102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B701-FB40-410B-91FF-E8B9865BF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38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D7013-DB81-43F8-AD3B-1A363CF24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2DC5CB6-381A-4BEB-B2A3-10668464B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4212-C1BE-4A50-A3F1-4DE45E6E22CD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FEC88E6-FEA6-4738-85F2-59A98FC4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8AD8D74-027E-4E55-87E8-A4AAB143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B701-FB40-410B-91FF-E8B9865BF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74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D692913-4D7B-4F24-95DF-8D06BE294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4212-C1BE-4A50-A3F1-4DE45E6E22CD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135843C-8FE0-4078-9DA4-691A8B0B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F5114D-09C6-4DBC-891C-A120088B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B701-FB40-410B-91FF-E8B9865BF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9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52375-5F19-4840-9F34-459FA18F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030C8C-1461-4FD0-9D42-8A271F3E9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1CCAB2-E7E0-4E26-AF14-2A0A6C05D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800F68-100A-471C-9E2A-21C1AB280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4212-C1BE-4A50-A3F1-4DE45E6E22CD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D8277F-B1D4-491A-B552-4DB2862B7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4BC8B6-CFBB-40A6-B3EC-5DB8DD0D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B701-FB40-410B-91FF-E8B9865BF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38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2784A-5E89-4B79-8A27-6255191C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B3EA590-9306-47A6-BCD6-6C1F220A4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EA8E26-5E71-4DDA-A7CB-EADD77D1E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B6BE59-A1C9-4CC4-92ED-D424B342A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4212-C1BE-4A50-A3F1-4DE45E6E22CD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E4A444-CA8D-481F-8806-9A1C26FEF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E4DD23-3275-466D-8152-DA2B458A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B701-FB40-410B-91FF-E8B9865BF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89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298ED09-7F7D-4F61-9CF4-96168372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AF8E00-81BB-4398-8F2A-A371590CE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106366-80A7-46BB-9D9D-16C664089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74212-C1BE-4A50-A3F1-4DE45E6E22CD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9B3B80-3D11-49A4-862C-12288BEA6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BF1705-69B0-404E-8F91-AC550A4BA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CB701-FB40-410B-91FF-E8B9865BF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2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69966-909E-4E67-B294-2F4D8CA15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4" y="112487"/>
            <a:ext cx="9503890" cy="1685315"/>
          </a:xfrm>
          <a:prstGeom prst="rect">
            <a:avLst/>
          </a:prstGeom>
        </p:spPr>
      </p:pic>
      <p:pic>
        <p:nvPicPr>
          <p:cNvPr id="1026" name="Picture 2" descr="O-CONSELHO-QUEM-SOMOS-SOMOS-ODS-LOGO">
            <a:extLst>
              <a:ext uri="{FF2B5EF4-FFF2-40B4-BE49-F238E27FC236}">
                <a16:creationId xmlns:a16="http://schemas.microsoft.com/office/drawing/2014/main" id="{C5F22794-7CDA-4631-A89F-BDD26F738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409" y="176981"/>
            <a:ext cx="2226589" cy="162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A3BC398-F8A2-4B5F-A946-62006F566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9862" y="1797802"/>
            <a:ext cx="3442138" cy="2474653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4FAE54CF-6054-481F-8FC6-63148B45B281}"/>
              </a:ext>
            </a:extLst>
          </p:cNvPr>
          <p:cNvSpPr txBox="1"/>
          <p:nvPr/>
        </p:nvSpPr>
        <p:spPr>
          <a:xfrm>
            <a:off x="322664" y="1949125"/>
            <a:ext cx="866368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ASSEMBLEIA GERAL ORDINÁRIA  DO CODEN </a:t>
            </a:r>
          </a:p>
          <a:p>
            <a:pPr algn="ctr"/>
            <a:r>
              <a:rPr lang="pt-BR" sz="2800" dirty="0"/>
              <a:t>25/05/24 </a:t>
            </a:r>
          </a:p>
          <a:p>
            <a:pPr algn="ctr"/>
            <a:r>
              <a:rPr lang="pt-BR" sz="2800" dirty="0"/>
              <a:t>PAUTA: </a:t>
            </a:r>
          </a:p>
          <a:p>
            <a:pPr marL="514350" indent="-514350">
              <a:buAutoNum type="arabicParenR"/>
            </a:pPr>
            <a:r>
              <a:rPr lang="pt-BR" sz="2800" dirty="0"/>
              <a:t>Prestação de Contas Exercício 2023</a:t>
            </a:r>
          </a:p>
          <a:p>
            <a:pPr marL="1050925" indent="-514350">
              <a:buFontTx/>
              <a:buAutoNum type="alphaLcParenR"/>
            </a:pPr>
            <a:r>
              <a:rPr lang="pt-BR" sz="2800" dirty="0"/>
              <a:t>Prestação das </a:t>
            </a:r>
            <a:r>
              <a:rPr lang="pt-BR" sz="2800" b="1" dirty="0"/>
              <a:t>Melhorias Comunitárias lideradas pelo CODEN;</a:t>
            </a:r>
            <a:endParaRPr lang="pt-BR" sz="2800" dirty="0"/>
          </a:p>
          <a:p>
            <a:pPr marL="1050925" indent="-514350">
              <a:buAutoNum type="alphaLcParenR"/>
            </a:pPr>
            <a:r>
              <a:rPr lang="pt-BR" sz="2800" dirty="0"/>
              <a:t>Prestação de contas </a:t>
            </a:r>
            <a:r>
              <a:rPr lang="pt-BR" sz="2800" b="1" dirty="0"/>
              <a:t>dos investimentos na sede do CODEN;</a:t>
            </a:r>
          </a:p>
          <a:p>
            <a:pPr marL="898525" indent="-361950"/>
            <a:r>
              <a:rPr lang="pt-BR" sz="2800" dirty="0"/>
              <a:t>c) Prestação de Contas Financeira;</a:t>
            </a:r>
          </a:p>
          <a:p>
            <a:pPr marL="898525" indent="-361950"/>
            <a:r>
              <a:rPr lang="pt-BR" sz="2800" dirty="0"/>
              <a:t>c) Apreciação do Conselho Fiscal.</a:t>
            </a:r>
          </a:p>
          <a:p>
            <a:r>
              <a:rPr lang="pt-BR" sz="2800" dirty="0"/>
              <a:t>2) Assuntos Gerais.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67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57879C2-0F35-4EF0-B29C-8F072C6E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61" y="2331287"/>
            <a:ext cx="8596668" cy="902329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Receitas X Despesas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E999B3E-0FAA-402A-8C4C-228C0486EB45}"/>
              </a:ext>
            </a:extLst>
          </p:cNvPr>
          <p:cNvSpPr txBox="1">
            <a:spLocks/>
          </p:cNvSpPr>
          <p:nvPr/>
        </p:nvSpPr>
        <p:spPr>
          <a:xfrm>
            <a:off x="625654" y="3531267"/>
            <a:ext cx="4185623" cy="57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/>
              <a:t>RECEITAS</a:t>
            </a:r>
            <a:r>
              <a:rPr lang="pt-BR" dirty="0"/>
              <a:t>	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510C35-F6BC-4AF6-9C42-7D8524A01222}"/>
              </a:ext>
            </a:extLst>
          </p:cNvPr>
          <p:cNvSpPr txBox="1">
            <a:spLocks/>
          </p:cNvSpPr>
          <p:nvPr/>
        </p:nvSpPr>
        <p:spPr>
          <a:xfrm>
            <a:off x="469109" y="4081565"/>
            <a:ext cx="4185623" cy="10414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R$ 167.379,24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CF463D6-97A7-4B92-B77A-00E0C2BB4A8E}"/>
              </a:ext>
            </a:extLst>
          </p:cNvPr>
          <p:cNvSpPr txBox="1">
            <a:spLocks/>
          </p:cNvSpPr>
          <p:nvPr/>
        </p:nvSpPr>
        <p:spPr>
          <a:xfrm>
            <a:off x="6295759" y="3492147"/>
            <a:ext cx="4185618" cy="5762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/>
              <a:t>DESPESAS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7EE75B38-1600-4A63-98E6-21AC54FCB52C}"/>
              </a:ext>
            </a:extLst>
          </p:cNvPr>
          <p:cNvSpPr txBox="1">
            <a:spLocks/>
          </p:cNvSpPr>
          <p:nvPr/>
        </p:nvSpPr>
        <p:spPr>
          <a:xfrm>
            <a:off x="6295760" y="3958483"/>
            <a:ext cx="4185617" cy="4674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R$ 130.331,89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3DC9CAC-D87E-4486-BBE2-955D949C8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56198"/>
            <a:ext cx="9503890" cy="1471810"/>
          </a:xfrm>
          <a:prstGeom prst="rect">
            <a:avLst/>
          </a:prstGeom>
        </p:spPr>
      </p:pic>
      <p:pic>
        <p:nvPicPr>
          <p:cNvPr id="10" name="Picture 2" descr="O-CONSELHO-QUEM-SOMOS-SOMOS-ODS-LOGO">
            <a:extLst>
              <a:ext uri="{FF2B5EF4-FFF2-40B4-BE49-F238E27FC236}">
                <a16:creationId xmlns:a16="http://schemas.microsoft.com/office/drawing/2014/main" id="{7EB1E56E-9A24-43DB-A358-CCEF65072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409" y="176982"/>
            <a:ext cx="2226589" cy="123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1D506945-66B9-41C0-A8F0-E45EF9699352}"/>
              </a:ext>
            </a:extLst>
          </p:cNvPr>
          <p:cNvSpPr/>
          <p:nvPr/>
        </p:nvSpPr>
        <p:spPr>
          <a:xfrm>
            <a:off x="1671880" y="5197755"/>
            <a:ext cx="766414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/>
              <a:t>SUPERAVIT: R$ 37.047,35 </a:t>
            </a:r>
          </a:p>
          <a:p>
            <a:pPr algn="ctr"/>
            <a:r>
              <a:rPr lang="pt-BR" sz="3200" b="1" dirty="0"/>
              <a:t>Saldo na aplicação: Aplicação R$ 105.128,28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C77A7C0-B9DD-4075-AD33-03336D6AA212}"/>
              </a:ext>
            </a:extLst>
          </p:cNvPr>
          <p:cNvSpPr/>
          <p:nvPr/>
        </p:nvSpPr>
        <p:spPr>
          <a:xfrm>
            <a:off x="2718466" y="1626403"/>
            <a:ext cx="5691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98525" indent="-361950"/>
            <a:r>
              <a:rPr lang="pt-BR" sz="2800" b="1" dirty="0"/>
              <a:t>c) Prestação de Contas Financeira</a:t>
            </a:r>
          </a:p>
        </p:txBody>
      </p:sp>
    </p:spTree>
    <p:extLst>
      <p:ext uri="{BB962C8B-B14F-4D97-AF65-F5344CB8AC3E}">
        <p14:creationId xmlns:p14="http://schemas.microsoft.com/office/powerpoint/2010/main" val="2598141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55AF06E-4C98-411A-8469-9B114105C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49" y="2396358"/>
            <a:ext cx="8553451" cy="419494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317F50A-6772-4BC7-9D6D-8E0499AE5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56198"/>
            <a:ext cx="9503890" cy="1471810"/>
          </a:xfrm>
          <a:prstGeom prst="rect">
            <a:avLst/>
          </a:prstGeom>
        </p:spPr>
      </p:pic>
      <p:pic>
        <p:nvPicPr>
          <p:cNvPr id="7" name="Picture 2" descr="O-CONSELHO-QUEM-SOMOS-SOMOS-ODS-LOGO">
            <a:extLst>
              <a:ext uri="{FF2B5EF4-FFF2-40B4-BE49-F238E27FC236}">
                <a16:creationId xmlns:a16="http://schemas.microsoft.com/office/drawing/2014/main" id="{02A26F09-2CB8-446A-8375-4A1D8ED9A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409" y="176982"/>
            <a:ext cx="2226589" cy="123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82E9E89-878A-45DA-A26F-784238FD4652}"/>
              </a:ext>
            </a:extLst>
          </p:cNvPr>
          <p:cNvSpPr/>
          <p:nvPr/>
        </p:nvSpPr>
        <p:spPr>
          <a:xfrm>
            <a:off x="3633490" y="1717125"/>
            <a:ext cx="5631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98525" indent="-361950"/>
            <a:r>
              <a:rPr lang="pt-BR" sz="2800" b="1" dirty="0"/>
              <a:t>c) Apreciação do Conselho Fiscal.</a:t>
            </a:r>
          </a:p>
        </p:txBody>
      </p:sp>
    </p:spTree>
    <p:extLst>
      <p:ext uri="{BB962C8B-B14F-4D97-AF65-F5344CB8AC3E}">
        <p14:creationId xmlns:p14="http://schemas.microsoft.com/office/powerpoint/2010/main" val="2378264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CFC9F9E-D456-45B1-9311-25DCE5309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56198"/>
            <a:ext cx="9503890" cy="1471810"/>
          </a:xfrm>
          <a:prstGeom prst="rect">
            <a:avLst/>
          </a:prstGeom>
        </p:spPr>
      </p:pic>
      <p:pic>
        <p:nvPicPr>
          <p:cNvPr id="5" name="Picture 2" descr="O-CONSELHO-QUEM-SOMOS-SOMOS-ODS-LOGO">
            <a:extLst>
              <a:ext uri="{FF2B5EF4-FFF2-40B4-BE49-F238E27FC236}">
                <a16:creationId xmlns:a16="http://schemas.microsoft.com/office/drawing/2014/main" id="{317632D8-D59C-44DC-9F88-83D885D20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409" y="176982"/>
            <a:ext cx="2226589" cy="123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120B35B-4EBE-4579-A8AB-881A4F4C7E38}"/>
              </a:ext>
            </a:extLst>
          </p:cNvPr>
          <p:cNvSpPr txBox="1"/>
          <p:nvPr/>
        </p:nvSpPr>
        <p:spPr>
          <a:xfrm>
            <a:off x="0" y="2418036"/>
            <a:ext cx="121919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 Black" panose="020B0A04020102020204" pitchFamily="34" charset="0"/>
              </a:rPr>
              <a:t>Proposta: </a:t>
            </a:r>
          </a:p>
          <a:p>
            <a:pPr algn="just"/>
            <a:endParaRPr lang="pt-BR" sz="2800" dirty="0">
              <a:latin typeface="Arial Black" panose="020B0A04020102020204" pitchFamily="34" charset="0"/>
            </a:endParaRPr>
          </a:p>
          <a:p>
            <a:r>
              <a:rPr lang="pt-BR" sz="2800" dirty="0"/>
              <a:t>CONSIDERANDO o parecer favorável do Conselho Fiscal,</a:t>
            </a:r>
          </a:p>
          <a:p>
            <a:r>
              <a:rPr lang="pt-BR" sz="2800" dirty="0"/>
              <a:t>CONSIDERANDO as melhorias comunitárias lideradas pelo CODEN,</a:t>
            </a:r>
          </a:p>
          <a:p>
            <a:r>
              <a:rPr lang="pt-BR" sz="2800" dirty="0"/>
              <a:t>CONSIDERANDO os investimentos na sede do CODEN,</a:t>
            </a:r>
          </a:p>
          <a:p>
            <a:r>
              <a:rPr lang="pt-BR" sz="2800" dirty="0"/>
              <a:t>CONSIDERANDO a prestação de contas financeiras apresentadas,</a:t>
            </a:r>
          </a:p>
          <a:p>
            <a:r>
              <a:rPr lang="pt-BR" sz="2800" dirty="0"/>
              <a:t>SUBMETEMOS À  ASSEMBLEIA GERAL a aprovação da prestação de contas do exercício 2023, conforme determinado pelo Estatuto.</a:t>
            </a:r>
          </a:p>
        </p:txBody>
      </p:sp>
    </p:spTree>
    <p:extLst>
      <p:ext uri="{BB962C8B-B14F-4D97-AF65-F5344CB8AC3E}">
        <p14:creationId xmlns:p14="http://schemas.microsoft.com/office/powerpoint/2010/main" val="2327883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CFC9F9E-D456-45B1-9311-25DCE5309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56198"/>
            <a:ext cx="9503890" cy="1471810"/>
          </a:xfrm>
          <a:prstGeom prst="rect">
            <a:avLst/>
          </a:prstGeom>
        </p:spPr>
      </p:pic>
      <p:pic>
        <p:nvPicPr>
          <p:cNvPr id="5" name="Picture 2" descr="O-CONSELHO-QUEM-SOMOS-SOMOS-ODS-LOGO">
            <a:extLst>
              <a:ext uri="{FF2B5EF4-FFF2-40B4-BE49-F238E27FC236}">
                <a16:creationId xmlns:a16="http://schemas.microsoft.com/office/drawing/2014/main" id="{317632D8-D59C-44DC-9F88-83D885D20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409" y="176982"/>
            <a:ext cx="2226589" cy="123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120B35B-4EBE-4579-A8AB-881A4F4C7E38}"/>
              </a:ext>
            </a:extLst>
          </p:cNvPr>
          <p:cNvSpPr txBox="1"/>
          <p:nvPr/>
        </p:nvSpPr>
        <p:spPr>
          <a:xfrm>
            <a:off x="0" y="1803439"/>
            <a:ext cx="121919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Assuntos Gerais</a:t>
            </a:r>
          </a:p>
          <a:p>
            <a:pPr algn="ctr"/>
            <a:endParaRPr lang="pt-BR" sz="2800" dirty="0">
              <a:latin typeface="Arial Black" panose="020B0A04020102020204" pitchFamily="34" charset="0"/>
            </a:endParaRPr>
          </a:p>
          <a:p>
            <a:pPr marL="514350" indent="-514350" algn="just">
              <a:buAutoNum type="alphaLcParenR"/>
            </a:pPr>
            <a:r>
              <a:rPr lang="pt-BR" sz="2800" dirty="0">
                <a:latin typeface="Arial Black" panose="020B0A04020102020204" pitchFamily="34" charset="0"/>
              </a:rPr>
              <a:t>Eleição do CODEN;</a:t>
            </a:r>
          </a:p>
          <a:p>
            <a:pPr marL="514350" indent="-514350" algn="just">
              <a:buAutoNum type="alphaLcParenR"/>
            </a:pPr>
            <a:r>
              <a:rPr lang="pt-BR" sz="2800" dirty="0">
                <a:latin typeface="Arial Black" panose="020B0A04020102020204" pitchFamily="34" charset="0"/>
              </a:rPr>
              <a:t>Pavimentação do CODEN;</a:t>
            </a:r>
          </a:p>
          <a:p>
            <a:pPr marL="514350" indent="-514350" algn="just">
              <a:buAutoNum type="alphaLcParenR"/>
            </a:pPr>
            <a:r>
              <a:rPr lang="pt-BR" sz="2800" dirty="0">
                <a:latin typeface="Arial Black" panose="020B0A04020102020204" pitchFamily="34" charset="0"/>
              </a:rPr>
              <a:t>Instalação de marquise/cobertura nas entradas do CODEN;</a:t>
            </a:r>
          </a:p>
          <a:p>
            <a:pPr marL="514350" indent="-514350" algn="just">
              <a:buAutoNum type="alphaLcParenR"/>
            </a:pPr>
            <a:r>
              <a:rPr lang="pt-BR" sz="2800" dirty="0">
                <a:latin typeface="Arial Black" panose="020B0A04020102020204" pitchFamily="34" charset="0"/>
              </a:rPr>
              <a:t>Revitalização da área externa do CODEN;</a:t>
            </a:r>
          </a:p>
          <a:p>
            <a:pPr marL="514350" indent="-514350" algn="just">
              <a:buAutoNum type="alphaLcParenR"/>
            </a:pPr>
            <a:r>
              <a:rPr lang="pt-BR" sz="2800" dirty="0">
                <a:latin typeface="Arial Black" panose="020B0A04020102020204" pitchFamily="34" charset="0"/>
              </a:rPr>
              <a:t>Equipe da COMCAP vai diagnosticar a situação do lixo na Costa de Dentro, incluindo educação ambiental e novos contentores;</a:t>
            </a:r>
          </a:p>
          <a:p>
            <a:pPr marL="514350" indent="-514350" algn="just">
              <a:buAutoNum type="alphaLcParenR"/>
            </a:pPr>
            <a:r>
              <a:rPr lang="pt-BR" sz="2800" dirty="0">
                <a:latin typeface="Arial Black" panose="020B0A04020102020204" pitchFamily="34" charset="0"/>
              </a:rPr>
              <a:t>Projeto de extensão com UFSC FESINOVA-PS;</a:t>
            </a:r>
          </a:p>
          <a:p>
            <a:pPr marL="514350" indent="-514350" algn="just">
              <a:buAutoNum type="alphaLcParenR"/>
            </a:pPr>
            <a:r>
              <a:rPr lang="pt-BR" sz="2800" dirty="0">
                <a:latin typeface="Arial Black" panose="020B0A04020102020204" pitchFamily="34" charset="0"/>
              </a:rPr>
              <a:t>CODEN Prêmio </a:t>
            </a:r>
            <a:r>
              <a:rPr lang="pt-BR" sz="2800" dirty="0" err="1">
                <a:latin typeface="Arial Black" panose="020B0A04020102020204" pitchFamily="34" charset="0"/>
              </a:rPr>
              <a:t>Floripa</a:t>
            </a:r>
            <a:r>
              <a:rPr lang="pt-BR" sz="2800" dirty="0">
                <a:latin typeface="Arial Black" panose="020B0A04020102020204" pitchFamily="34" charset="0"/>
              </a:rPr>
              <a:t> Faz Bem 2024.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87334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2BEA351-43E4-4D2A-BA74-FE565865D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0" y="1619250"/>
            <a:ext cx="3619500" cy="3619500"/>
          </a:xfrm>
          <a:prstGeom prst="rect">
            <a:avLst/>
          </a:prstGeom>
        </p:spPr>
      </p:pic>
      <p:pic>
        <p:nvPicPr>
          <p:cNvPr id="2" name="Picture 2" descr="http://familiascamposearaujo.com.br/wp-content/uploads/2014/07/maos-298x300.jpg">
            <a:extLst>
              <a:ext uri="{FF2B5EF4-FFF2-40B4-BE49-F238E27FC236}">
                <a16:creationId xmlns:a16="http://schemas.microsoft.com/office/drawing/2014/main" id="{C0C7F8A1-C4C5-44F4-80F4-DA11F4C12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74618"/>
            <a:ext cx="12192001" cy="519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660074" y="1457236"/>
            <a:ext cx="69755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>
                <a:solidFill>
                  <a:schemeClr val="bg1"/>
                </a:solidFill>
              </a:rPr>
              <a:t>Temos que SER HUMILDES para agradecer e reconhecer nosso passado, valorizar a história dos empreendedores da nossa Costa de Dentro, para no presente construir  com SABEDORIA o nosso FUTURO.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</a:rPr>
              <a:t>OBRIGADO</a:t>
            </a:r>
            <a:r>
              <a:rPr lang="pt-BR" sz="3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49"/>
            <a:ext cx="12192000" cy="10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31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69966-909E-4E67-B294-2F4D8CA15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4" y="112487"/>
            <a:ext cx="9503890" cy="1685315"/>
          </a:xfrm>
          <a:prstGeom prst="rect">
            <a:avLst/>
          </a:prstGeom>
        </p:spPr>
      </p:pic>
      <p:pic>
        <p:nvPicPr>
          <p:cNvPr id="1026" name="Picture 2" descr="O-CONSELHO-QUEM-SOMOS-SOMOS-ODS-LOGO">
            <a:extLst>
              <a:ext uri="{FF2B5EF4-FFF2-40B4-BE49-F238E27FC236}">
                <a16:creationId xmlns:a16="http://schemas.microsoft.com/office/drawing/2014/main" id="{C5F22794-7CDA-4631-A89F-BDD26F738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409" y="176981"/>
            <a:ext cx="2226589" cy="162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91271D9-9D52-4B6B-8F53-43C826B0A21C}"/>
              </a:ext>
            </a:extLst>
          </p:cNvPr>
          <p:cNvSpPr/>
          <p:nvPr/>
        </p:nvSpPr>
        <p:spPr>
          <a:xfrm>
            <a:off x="1526104" y="1710341"/>
            <a:ext cx="9437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/>
              <a:t>a) Prestação das atividades desenvolvidas pelo CODEN</a:t>
            </a:r>
            <a:endParaRPr 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91EF4CD-0DFA-4047-AA16-4B4633623329}"/>
              </a:ext>
            </a:extLst>
          </p:cNvPr>
          <p:cNvSpPr/>
          <p:nvPr/>
        </p:nvSpPr>
        <p:spPr>
          <a:xfrm>
            <a:off x="-152400" y="2295116"/>
            <a:ext cx="1237748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Melhorias Comunitárias lideradas pelo CODEN</a:t>
            </a:r>
            <a:endParaRPr lang="pt-BR" sz="3200" dirty="0"/>
          </a:p>
          <a:p>
            <a:pPr marL="723900" indent="-361950" algn="just">
              <a:buFont typeface="+mj-lt"/>
              <a:buAutoNum type="alphaLcParenR"/>
            </a:pPr>
            <a:r>
              <a:rPr lang="pt-BR" sz="2800" dirty="0"/>
              <a:t> Participamos ativamente da revitalização da Estrada </a:t>
            </a:r>
            <a:r>
              <a:rPr lang="pt-BR" sz="2800" dirty="0" err="1"/>
              <a:t>Rozalia</a:t>
            </a:r>
            <a:r>
              <a:rPr lang="pt-BR" sz="2800" dirty="0"/>
              <a:t> Paulina Ferreira, bem como pleiteamos;</a:t>
            </a:r>
          </a:p>
          <a:p>
            <a:pPr marL="723900" indent="-361950" algn="just">
              <a:buFont typeface="+mj-lt"/>
              <a:buAutoNum type="alphaLcParenR"/>
            </a:pPr>
            <a:r>
              <a:rPr lang="pt-BR" sz="2800" dirty="0"/>
              <a:t>Participamos na  melhorias na mitigação de enchentes em diversos pontos da </a:t>
            </a:r>
            <a:r>
              <a:rPr lang="pt-BR" sz="2800" dirty="0" err="1"/>
              <a:t>Rozália</a:t>
            </a:r>
            <a:r>
              <a:rPr lang="pt-BR" sz="2800" dirty="0"/>
              <a:t> Paulina Ferreira – audiências com a Prefeitura;</a:t>
            </a:r>
          </a:p>
          <a:p>
            <a:pPr marL="723900" indent="-361950" algn="just">
              <a:buFont typeface="+mj-lt"/>
              <a:buAutoNum type="alphaLcParenR"/>
            </a:pPr>
            <a:r>
              <a:rPr lang="pt-BR" sz="2800" dirty="0"/>
              <a:t>Projeto pronto da drenagem da Lauro Mendes e Mem de Sá, aprovado no Comitê Gestor da PMF;</a:t>
            </a:r>
          </a:p>
          <a:p>
            <a:pPr marL="723900" indent="-361950" algn="just">
              <a:buFont typeface="+mj-lt"/>
              <a:buAutoNum type="alphaLcParenR"/>
            </a:pPr>
            <a:r>
              <a:rPr lang="pt-BR" sz="2800" dirty="0"/>
              <a:t>Encaminhamos documento para complementar a pavimentação entre o ponto de ônibus/EBM da Costa de Dentro e asfalto; </a:t>
            </a:r>
          </a:p>
          <a:p>
            <a:pPr marL="723900" indent="-361950" algn="just">
              <a:buFont typeface="+mj-lt"/>
              <a:buAutoNum type="alphaLcParenR"/>
            </a:pPr>
            <a:r>
              <a:rPr lang="pt-BR" sz="2800" dirty="0"/>
              <a:t>Reivindicamos instalação de sinalização adequada para controle de velocidade;</a:t>
            </a:r>
          </a:p>
        </p:txBody>
      </p:sp>
    </p:spTree>
    <p:extLst>
      <p:ext uri="{BB962C8B-B14F-4D97-AF65-F5344CB8AC3E}">
        <p14:creationId xmlns:p14="http://schemas.microsoft.com/office/powerpoint/2010/main" val="31190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69966-909E-4E67-B294-2F4D8CA15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4" y="112487"/>
            <a:ext cx="9503890" cy="1685315"/>
          </a:xfrm>
          <a:prstGeom prst="rect">
            <a:avLst/>
          </a:prstGeom>
        </p:spPr>
      </p:pic>
      <p:pic>
        <p:nvPicPr>
          <p:cNvPr id="1026" name="Picture 2" descr="O-CONSELHO-QUEM-SOMOS-SOMOS-ODS-LOGO">
            <a:extLst>
              <a:ext uri="{FF2B5EF4-FFF2-40B4-BE49-F238E27FC236}">
                <a16:creationId xmlns:a16="http://schemas.microsoft.com/office/drawing/2014/main" id="{C5F22794-7CDA-4631-A89F-BDD26F738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409" y="176981"/>
            <a:ext cx="2226589" cy="162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91271D9-9D52-4B6B-8F53-43C826B0A21C}"/>
              </a:ext>
            </a:extLst>
          </p:cNvPr>
          <p:cNvSpPr/>
          <p:nvPr/>
        </p:nvSpPr>
        <p:spPr>
          <a:xfrm>
            <a:off x="1526104" y="1710341"/>
            <a:ext cx="9437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/>
              <a:t>a) Prestação das atividades desenvolvidas pelo CODEN</a:t>
            </a:r>
            <a:endParaRPr lang="pt-BR" sz="3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E936E1E-A0E0-43FF-A501-A4153674582C}"/>
              </a:ext>
            </a:extLst>
          </p:cNvPr>
          <p:cNvSpPr/>
          <p:nvPr/>
        </p:nvSpPr>
        <p:spPr>
          <a:xfrm>
            <a:off x="-125850" y="2295116"/>
            <a:ext cx="12317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Melhorias Comunitárias lideradas pelo CODEN</a:t>
            </a:r>
            <a:endParaRPr lang="pt-BR" sz="2800" dirty="0"/>
          </a:p>
          <a:p>
            <a:endParaRPr lang="pt-BR" sz="2800" dirty="0"/>
          </a:p>
          <a:p>
            <a:pPr marL="723900" indent="-361950"/>
            <a:r>
              <a:rPr lang="pt-BR" sz="2800" dirty="0"/>
              <a:t>f) Instalação de placas de estacionamento a </a:t>
            </a:r>
            <a:r>
              <a:rPr lang="pt-BR" sz="2800" dirty="0" err="1"/>
              <a:t>Rozália</a:t>
            </a:r>
            <a:r>
              <a:rPr lang="pt-BR" sz="2800" dirty="0"/>
              <a:t> Paulina Ferreira;</a:t>
            </a:r>
          </a:p>
          <a:p>
            <a:pPr marL="723900" indent="-361950"/>
            <a:endParaRPr lang="pt-BR" sz="2800" dirty="0"/>
          </a:p>
          <a:p>
            <a:pPr marL="723900" indent="-361950"/>
            <a:r>
              <a:rPr lang="pt-BR" sz="2800" dirty="0"/>
              <a:t>g) Instalação de Placas indicando a comunidade da Costa de Dentro e da Praia;</a:t>
            </a:r>
          </a:p>
          <a:p>
            <a:pPr marL="723900" indent="-361950"/>
            <a:endParaRPr lang="pt-BR" sz="2800" dirty="0"/>
          </a:p>
          <a:p>
            <a:pPr marL="723900" indent="-361950"/>
            <a:r>
              <a:rPr lang="pt-BR" sz="2800" dirty="0"/>
              <a:t>h) Realizamos a limpeza e cercamento do terreno da praia, evitando consumo de drogas e álcool no local durante o verão; </a:t>
            </a:r>
          </a:p>
          <a:p>
            <a:pPr marL="723900" indent="-361950"/>
            <a:endParaRPr lang="pt-BR" sz="2800" dirty="0"/>
          </a:p>
          <a:p>
            <a:pPr marL="723900" indent="-361950"/>
            <a:r>
              <a:rPr lang="pt-BR" sz="2800" dirty="0"/>
              <a:t>i)  Diversas contatos com a COMPAC = limpeza urbana e resíduo sólido</a:t>
            </a:r>
          </a:p>
        </p:txBody>
      </p:sp>
    </p:spTree>
    <p:extLst>
      <p:ext uri="{BB962C8B-B14F-4D97-AF65-F5344CB8AC3E}">
        <p14:creationId xmlns:p14="http://schemas.microsoft.com/office/powerpoint/2010/main" val="5828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69966-909E-4E67-B294-2F4D8CA15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4" y="112487"/>
            <a:ext cx="9503890" cy="1685315"/>
          </a:xfrm>
          <a:prstGeom prst="rect">
            <a:avLst/>
          </a:prstGeom>
        </p:spPr>
      </p:pic>
      <p:pic>
        <p:nvPicPr>
          <p:cNvPr id="1026" name="Picture 2" descr="O-CONSELHO-QUEM-SOMOS-SOMOS-ODS-LOGO">
            <a:extLst>
              <a:ext uri="{FF2B5EF4-FFF2-40B4-BE49-F238E27FC236}">
                <a16:creationId xmlns:a16="http://schemas.microsoft.com/office/drawing/2014/main" id="{C5F22794-7CDA-4631-A89F-BDD26F738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409" y="176981"/>
            <a:ext cx="2226589" cy="162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91271D9-9D52-4B6B-8F53-43C826B0A21C}"/>
              </a:ext>
            </a:extLst>
          </p:cNvPr>
          <p:cNvSpPr/>
          <p:nvPr/>
        </p:nvSpPr>
        <p:spPr>
          <a:xfrm>
            <a:off x="1526104" y="1710341"/>
            <a:ext cx="9437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/>
              <a:t>a) Prestação das atividades desenvolvidas pelo CODEN</a:t>
            </a:r>
            <a:endParaRPr lang="pt-BR" sz="3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7BC4EC5-4A04-4A9E-805E-EC53DAC06291}"/>
              </a:ext>
            </a:extLst>
          </p:cNvPr>
          <p:cNvSpPr/>
          <p:nvPr/>
        </p:nvSpPr>
        <p:spPr>
          <a:xfrm>
            <a:off x="241875" y="2887682"/>
            <a:ext cx="1158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/>
            <a:r>
              <a:rPr lang="pt-BR" sz="2800" dirty="0"/>
              <a:t>j) Realização do Natal na comunidade, evento realizado em parceria com a Prefeitura, em conjunto com a ABA; </a:t>
            </a:r>
          </a:p>
          <a:p>
            <a:pPr marL="361950" indent="-361950" algn="just"/>
            <a:endParaRPr lang="pt-BR" sz="2800" dirty="0"/>
          </a:p>
          <a:p>
            <a:pPr marL="361950" indent="-361950" algn="just"/>
            <a:r>
              <a:rPr lang="pt-BR" sz="2800" dirty="0"/>
              <a:t>l) Instalação de abrigos de pontos de ônibus na </a:t>
            </a:r>
            <a:r>
              <a:rPr lang="pt-BR" sz="2800" dirty="0" err="1"/>
              <a:t>Rozália</a:t>
            </a:r>
            <a:r>
              <a:rPr lang="pt-BR" sz="2800" dirty="0"/>
              <a:t> e instalação de novo ponto de ônibus (EBM da Cosa de Dentro); </a:t>
            </a:r>
          </a:p>
          <a:p>
            <a:pPr marL="361950" indent="-361950" algn="just"/>
            <a:endParaRPr lang="pt-BR" sz="2800" dirty="0"/>
          </a:p>
          <a:p>
            <a:pPr marL="361950" indent="-361950" algn="just"/>
            <a:r>
              <a:rPr lang="pt-BR" sz="2800" dirty="0"/>
              <a:t>m) Participamos no pedido da instalação do Deck da Praia, com o apoio da Prefeitura Municipal;</a:t>
            </a:r>
          </a:p>
          <a:p>
            <a:pPr marL="361950" indent="-361950" algn="just"/>
            <a:r>
              <a:rPr lang="pt-BR" sz="2800" dirty="0"/>
              <a:t>n) Participamos na Praia da Solidão sobre a infraestrutura.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7F91050-6FB1-441F-AF8E-2D9314CE465B}"/>
              </a:ext>
            </a:extLst>
          </p:cNvPr>
          <p:cNvSpPr/>
          <p:nvPr/>
        </p:nvSpPr>
        <p:spPr>
          <a:xfrm>
            <a:off x="2023689" y="2295116"/>
            <a:ext cx="708437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Melhorias Comunitárias lideradas pelo CODEN</a:t>
            </a:r>
            <a:endParaRPr lang="pt-BR" sz="2800" dirty="0"/>
          </a:p>
          <a:p>
            <a:r>
              <a:rPr lang="pt-BR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4761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6DDA4ED-ACD1-4C6D-98B6-69E0FC1BA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937"/>
            <a:ext cx="9503890" cy="1685315"/>
          </a:xfrm>
          <a:prstGeom prst="rect">
            <a:avLst/>
          </a:prstGeom>
        </p:spPr>
      </p:pic>
      <p:pic>
        <p:nvPicPr>
          <p:cNvPr id="5" name="Picture 2" descr="O-CONSELHO-QUEM-SOMOS-SOMOS-ODS-LOGO">
            <a:extLst>
              <a:ext uri="{FF2B5EF4-FFF2-40B4-BE49-F238E27FC236}">
                <a16:creationId xmlns:a16="http://schemas.microsoft.com/office/drawing/2014/main" id="{4BFD2EE9-1021-4C12-81C5-F2B615DC2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409" y="176981"/>
            <a:ext cx="2226589" cy="162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A8E6DB8-B337-4539-B9B1-176DD8E77FD2}"/>
              </a:ext>
            </a:extLst>
          </p:cNvPr>
          <p:cNvSpPr/>
          <p:nvPr/>
        </p:nvSpPr>
        <p:spPr>
          <a:xfrm>
            <a:off x="189186" y="2794058"/>
            <a:ext cx="1200281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pt-BR" sz="2500" dirty="0"/>
              <a:t>Investimentos na casa de máquinas do sistema de abastecimento, incluindo: </a:t>
            </a:r>
          </a:p>
          <a:p>
            <a:pPr algn="just"/>
            <a:r>
              <a:rPr lang="pt-BR" sz="2500" dirty="0"/>
              <a:t>      a) Regularização da instalação elétrica, transferindo o relógio da CELESC para o poste;</a:t>
            </a:r>
          </a:p>
          <a:p>
            <a:pPr algn="just"/>
            <a:r>
              <a:rPr lang="pt-BR" sz="2500" dirty="0"/>
              <a:t> </a:t>
            </a:r>
          </a:p>
          <a:p>
            <a:pPr marL="723900" indent="-266700" algn="just"/>
            <a:r>
              <a:rPr lang="pt-BR" sz="2500" dirty="0"/>
              <a:t>b) Instalação de novos hidrômetros para aprimorar o controle do sistema de água; </a:t>
            </a:r>
          </a:p>
          <a:p>
            <a:pPr marL="723900" indent="-266700" algn="just"/>
            <a:endParaRPr lang="pt-BR" sz="2500" dirty="0"/>
          </a:p>
          <a:p>
            <a:pPr marL="723900" indent="-266700" algn="just">
              <a:buAutoNum type="alphaLcParenR" startAt="3"/>
            </a:pPr>
            <a:r>
              <a:rPr lang="pt-BR" sz="2500" dirty="0"/>
              <a:t>Aquisição de novas bombas, possibilitando a expansão do sistema de abastecimento;</a:t>
            </a:r>
          </a:p>
          <a:p>
            <a:pPr marL="457200" algn="just"/>
            <a:endParaRPr lang="pt-BR" sz="2500" dirty="0"/>
          </a:p>
          <a:p>
            <a:pPr marL="723900" indent="-266700" algn="just">
              <a:buAutoNum type="alphaLcParenR" startAt="3"/>
            </a:pPr>
            <a:r>
              <a:rPr lang="pt-BR" sz="2500" dirty="0"/>
              <a:t>Aquisição de dosador de Cloro para garantir a qualidade da água; </a:t>
            </a:r>
          </a:p>
          <a:p>
            <a:pPr marL="723900" indent="-266700" algn="just">
              <a:buAutoNum type="alphaLcParenR" startAt="3"/>
            </a:pPr>
            <a:endParaRPr lang="pt-BR" sz="2500" dirty="0"/>
          </a:p>
          <a:p>
            <a:pPr marL="723900" indent="-266700" algn="just">
              <a:buAutoNum type="alphaLcParenR" startAt="3"/>
            </a:pPr>
            <a:r>
              <a:rPr lang="pt-BR" sz="2500" dirty="0"/>
              <a:t> Criação de reservas para cada motor do sistema de abastecimento de água;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350AF41-D18B-4019-973B-B75AAF950C46}"/>
              </a:ext>
            </a:extLst>
          </p:cNvPr>
          <p:cNvSpPr/>
          <p:nvPr/>
        </p:nvSpPr>
        <p:spPr>
          <a:xfrm>
            <a:off x="189187" y="1797803"/>
            <a:ext cx="11745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/>
            <a:r>
              <a:rPr lang="pt-BR" sz="2800" dirty="0"/>
              <a:t>b) </a:t>
            </a:r>
            <a:r>
              <a:rPr lang="pt-BR" sz="2800" b="1" dirty="0"/>
              <a:t>Prestação de contas dos investimentos na sede do CODEN</a:t>
            </a:r>
          </a:p>
        </p:txBody>
      </p:sp>
    </p:spTree>
    <p:extLst>
      <p:ext uri="{BB962C8B-B14F-4D97-AF65-F5344CB8AC3E}">
        <p14:creationId xmlns:p14="http://schemas.microsoft.com/office/powerpoint/2010/main" val="4104642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69966-909E-4E67-B294-2F4D8CA15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4" y="112487"/>
            <a:ext cx="9503890" cy="1685315"/>
          </a:xfrm>
          <a:prstGeom prst="rect">
            <a:avLst/>
          </a:prstGeom>
        </p:spPr>
      </p:pic>
      <p:pic>
        <p:nvPicPr>
          <p:cNvPr id="1026" name="Picture 2" descr="O-CONSELHO-QUEM-SOMOS-SOMOS-ODS-LOGO">
            <a:extLst>
              <a:ext uri="{FF2B5EF4-FFF2-40B4-BE49-F238E27FC236}">
                <a16:creationId xmlns:a16="http://schemas.microsoft.com/office/drawing/2014/main" id="{C5F22794-7CDA-4631-A89F-BDD26F738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409" y="176981"/>
            <a:ext cx="2226589" cy="162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48FB58F-19F8-4C3F-A07B-9CF29560F33E}"/>
              </a:ext>
            </a:extLst>
          </p:cNvPr>
          <p:cNvSpPr/>
          <p:nvPr/>
        </p:nvSpPr>
        <p:spPr>
          <a:xfrm>
            <a:off x="171450" y="2056686"/>
            <a:ext cx="120205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pPr marL="342900" indent="-342900" algn="just">
              <a:buAutoNum type="alphaLcParenR" startAt="5"/>
            </a:pPr>
            <a:r>
              <a:rPr lang="pt-BR" sz="2400" dirty="0"/>
              <a:t>implementação de medidas de segurança e monitoramento no entorno do Conselho Comunitário da Costa de Dentro. visando melhorar a segurança da Sede e de seu Sistema de Abastecimento de Água; </a:t>
            </a:r>
          </a:p>
          <a:p>
            <a:pPr marL="342900" indent="-342900" algn="just">
              <a:buAutoNum type="alphaLcParenR" startAt="5"/>
            </a:pPr>
            <a:endParaRPr lang="pt-BR" sz="2400" dirty="0"/>
          </a:p>
          <a:p>
            <a:pPr marL="342900" indent="-342900" algn="just">
              <a:buAutoNum type="alphaLcParenR" startAt="5"/>
            </a:pPr>
            <a:r>
              <a:rPr lang="pt-BR" sz="2400" dirty="0"/>
              <a:t>Instalação de uma nova rede de abastecimento de água, incluindo custos com material e mão de obra;</a:t>
            </a:r>
          </a:p>
          <a:p>
            <a:pPr marL="342900" indent="-342900" algn="just">
              <a:buAutoNum type="alphaLcParenR" startAt="5"/>
            </a:pPr>
            <a:endParaRPr lang="pt-BR" sz="2400" dirty="0"/>
          </a:p>
          <a:p>
            <a:pPr marL="342900" indent="-342900" algn="just">
              <a:buAutoNum type="alphaLcParenR" startAt="5"/>
            </a:pPr>
            <a:r>
              <a:rPr lang="pt-BR" sz="2400" dirty="0"/>
              <a:t>Implementação de drenagem no entorno do Conselho Comunitário da Costa de Dentro.  direcionando as aguas para proximidades das nossas ponteiras de abastecimento;</a:t>
            </a:r>
          </a:p>
          <a:p>
            <a:pPr marL="342900" indent="-342900" algn="just">
              <a:buAutoNum type="alphaLcParenR" startAt="5"/>
            </a:pPr>
            <a:endParaRPr lang="pt-BR" sz="2400" dirty="0"/>
          </a:p>
          <a:p>
            <a:pPr marL="342900" indent="-342900" algn="just">
              <a:buAutoNum type="alphaLcParenR" startAt="5"/>
            </a:pPr>
            <a:r>
              <a:rPr lang="pt-BR" sz="2400" dirty="0"/>
              <a:t>O CODEN foi um dos projetos finalistas da quarta edição do Prêmio ODS SC com o Projeto Sistema Alternativa Comunitário e Sustentável de Abastecimento de Água do CODEN.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73B44C4-D09E-417A-9853-39715A77B782}"/>
              </a:ext>
            </a:extLst>
          </p:cNvPr>
          <p:cNvSpPr/>
          <p:nvPr/>
        </p:nvSpPr>
        <p:spPr>
          <a:xfrm>
            <a:off x="189187" y="1797803"/>
            <a:ext cx="11745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/>
            <a:r>
              <a:rPr lang="pt-BR" sz="2800" dirty="0"/>
              <a:t>b) </a:t>
            </a:r>
            <a:r>
              <a:rPr lang="pt-BR" sz="2800" b="1" dirty="0"/>
              <a:t>Prestação de contas dos investimentos na sede do CODEN</a:t>
            </a:r>
          </a:p>
        </p:txBody>
      </p:sp>
    </p:spTree>
    <p:extLst>
      <p:ext uri="{BB962C8B-B14F-4D97-AF65-F5344CB8AC3E}">
        <p14:creationId xmlns:p14="http://schemas.microsoft.com/office/powerpoint/2010/main" val="330404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6dcc2da5-de42-4d89-8cbc-f79d2f1a559f">
            <a:extLst>
              <a:ext uri="{FF2B5EF4-FFF2-40B4-BE49-F238E27FC236}">
                <a16:creationId xmlns:a16="http://schemas.microsoft.com/office/drawing/2014/main" id="{2B4F1D31-C5EE-4BC8-B59B-35545B8432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1A9ECEC-DC1B-4C0B-90A1-A87028308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9250"/>
            <a:ext cx="12013323" cy="452875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FCDC3E8-3273-4137-9086-66EE840BCC1B}"/>
              </a:ext>
            </a:extLst>
          </p:cNvPr>
          <p:cNvSpPr/>
          <p:nvPr/>
        </p:nvSpPr>
        <p:spPr>
          <a:xfrm>
            <a:off x="0" y="1498253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Resultado PESQUISA DE AVALIAÇÃO DO SISTEMA ABASTECIMENTO DE ÁGUA DO CODEN: janeiro/julho de 2023: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EA7898D-39F7-4FF4-A79C-C62D633C4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5347"/>
            <a:ext cx="9503890" cy="1471810"/>
          </a:xfrm>
          <a:prstGeom prst="rect">
            <a:avLst/>
          </a:prstGeom>
        </p:spPr>
      </p:pic>
      <p:pic>
        <p:nvPicPr>
          <p:cNvPr id="9" name="Picture 2" descr="O-CONSELHO-QUEM-SOMOS-SOMOS-ODS-LOGO">
            <a:extLst>
              <a:ext uri="{FF2B5EF4-FFF2-40B4-BE49-F238E27FC236}">
                <a16:creationId xmlns:a16="http://schemas.microsoft.com/office/drawing/2014/main" id="{FB059EA2-B35F-4897-947A-70938ADEC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409" y="176982"/>
            <a:ext cx="2226589" cy="123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187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1F3897C-D3F4-4C30-B725-A3E30F9D3451}"/>
              </a:ext>
            </a:extLst>
          </p:cNvPr>
          <p:cNvSpPr txBox="1">
            <a:spLocks/>
          </p:cNvSpPr>
          <p:nvPr/>
        </p:nvSpPr>
        <p:spPr>
          <a:xfrm>
            <a:off x="1037897" y="2056127"/>
            <a:ext cx="8596668" cy="1056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/>
              <a:t>RECEITAS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2659B5A-02A6-4FC6-B40D-C29350ECD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56198"/>
            <a:ext cx="9503890" cy="1471810"/>
          </a:xfrm>
          <a:prstGeom prst="rect">
            <a:avLst/>
          </a:prstGeom>
        </p:spPr>
      </p:pic>
      <p:pic>
        <p:nvPicPr>
          <p:cNvPr id="6" name="Picture 2" descr="O-CONSELHO-QUEM-SOMOS-SOMOS-ODS-LOGO">
            <a:extLst>
              <a:ext uri="{FF2B5EF4-FFF2-40B4-BE49-F238E27FC236}">
                <a16:creationId xmlns:a16="http://schemas.microsoft.com/office/drawing/2014/main" id="{6493333D-0939-4211-A501-1F442EBD9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409" y="176982"/>
            <a:ext cx="2226589" cy="123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7632F7FB-6BD9-4DC9-9886-C227DDB5B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84246"/>
            <a:ext cx="12191997" cy="3880773"/>
          </a:xfrm>
        </p:spPr>
        <p:txBody>
          <a:bodyPr>
            <a:normAutofit/>
          </a:bodyPr>
          <a:lstStyle/>
          <a:p>
            <a:pPr algn="l"/>
            <a:endParaRPr lang="pt-BR" sz="1800" b="0" i="0" u="none" strike="noStrike" baseline="0" dirty="0">
              <a:latin typeface="CourierNew"/>
            </a:endParaRPr>
          </a:p>
          <a:p>
            <a:r>
              <a:rPr lang="pt-BR" sz="2400" i="0" u="none" strike="noStrike" baseline="0" dirty="0">
                <a:solidFill>
                  <a:schemeClr val="tx1"/>
                </a:solidFill>
                <a:latin typeface="CourierNew"/>
              </a:rPr>
              <a:t>RECEITAS DE FATURAS DE ÁGUA                  R$ 142.951,43</a:t>
            </a:r>
          </a:p>
          <a:p>
            <a:pPr algn="l"/>
            <a:r>
              <a:rPr lang="pt-BR" sz="2400" i="0" u="none" strike="noStrike" baseline="0" dirty="0">
                <a:solidFill>
                  <a:schemeClr val="tx1"/>
                </a:solidFill>
                <a:latin typeface="CourierNew"/>
              </a:rPr>
              <a:t>RECEITAS JANTAR DANÇANTE                     R$   6.684,98</a:t>
            </a:r>
          </a:p>
          <a:p>
            <a:pPr algn="l"/>
            <a:r>
              <a:rPr lang="pt-BR" sz="2400" i="0" u="none" strike="noStrike" baseline="0" dirty="0">
                <a:solidFill>
                  <a:schemeClr val="tx1"/>
                </a:solidFill>
                <a:latin typeface="CourierNew"/>
              </a:rPr>
              <a:t>RECEITA DE ALUGUEIS                          R$   7.700,00</a:t>
            </a:r>
          </a:p>
          <a:p>
            <a:pPr algn="l"/>
            <a:r>
              <a:rPr lang="pt-BR" sz="2400" i="0" u="none" strike="noStrike" baseline="0" dirty="0">
                <a:solidFill>
                  <a:schemeClr val="tx1"/>
                </a:solidFill>
                <a:latin typeface="CourierNew"/>
              </a:rPr>
              <a:t>JUROS RECEBIDOS SOBRE APLICAÇÃO              </a:t>
            </a:r>
            <a:r>
              <a:rPr lang="pt-BR" sz="2400" dirty="0">
                <a:solidFill>
                  <a:schemeClr val="tx1"/>
                </a:solidFill>
                <a:latin typeface="CourierNew"/>
              </a:rPr>
              <a:t>R$  </a:t>
            </a:r>
            <a:r>
              <a:rPr lang="pt-BR" sz="2400" i="0" u="none" strike="noStrike" baseline="0" dirty="0">
                <a:solidFill>
                  <a:schemeClr val="tx1"/>
                </a:solidFill>
                <a:latin typeface="CourierNew"/>
              </a:rPr>
              <a:t>10.042,83</a:t>
            </a:r>
          </a:p>
          <a:p>
            <a:pPr algn="l"/>
            <a:endParaRPr lang="pt-BR" sz="2400" dirty="0">
              <a:latin typeface="CourierNew"/>
            </a:endParaRPr>
          </a:p>
          <a:p>
            <a:pPr marL="0" indent="0" algn="l">
              <a:buNone/>
            </a:pPr>
            <a:endParaRPr lang="pt-BR" sz="2400" i="0" u="none" strike="noStrike" baseline="0" dirty="0">
              <a:solidFill>
                <a:schemeClr val="tx1"/>
              </a:solidFill>
              <a:latin typeface="CourierNew"/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  <a:latin typeface="CourierNew"/>
              </a:rPr>
              <a:t>TOTAL</a:t>
            </a:r>
            <a:r>
              <a:rPr lang="pt-BR" dirty="0">
                <a:solidFill>
                  <a:schemeClr val="tx1"/>
                </a:solidFill>
                <a:latin typeface="CourierNew"/>
              </a:rPr>
              <a:t>  	                     </a:t>
            </a:r>
            <a:r>
              <a:rPr lang="pt-BR" b="1" dirty="0">
                <a:solidFill>
                  <a:schemeClr val="tx1"/>
                </a:solidFill>
                <a:latin typeface="CourierNew"/>
              </a:rPr>
              <a:t>R$ 167.379,24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8E660E-50A8-4F2B-9478-691C1636AD63}"/>
              </a:ext>
            </a:extLst>
          </p:cNvPr>
          <p:cNvSpPr/>
          <p:nvPr/>
        </p:nvSpPr>
        <p:spPr>
          <a:xfrm>
            <a:off x="2718466" y="1626403"/>
            <a:ext cx="593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98525" indent="-361950"/>
            <a:r>
              <a:rPr lang="pt-BR" sz="2800" b="1" dirty="0"/>
              <a:t>c) Prestação de Contas Financeiras;</a:t>
            </a:r>
          </a:p>
        </p:txBody>
      </p:sp>
    </p:spTree>
    <p:extLst>
      <p:ext uri="{BB962C8B-B14F-4D97-AF65-F5344CB8AC3E}">
        <p14:creationId xmlns:p14="http://schemas.microsoft.com/office/powerpoint/2010/main" val="352356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AAC45D8-319A-4023-BC9B-3E45D1EAE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2648"/>
            <a:ext cx="11514666" cy="739366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Principais Despesas: 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B5D47E9E-E24F-4B60-85E6-B3A48959E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02367"/>
            <a:ext cx="12192000" cy="4089644"/>
          </a:xfrm>
        </p:spPr>
        <p:txBody>
          <a:bodyPr>
            <a:normAutofit/>
          </a:bodyPr>
          <a:lstStyle/>
          <a:p>
            <a:r>
              <a:rPr lang="pt-BR" sz="2400" b="0" i="0" u="none" strike="noStrike" baseline="0" dirty="0">
                <a:solidFill>
                  <a:schemeClr val="tx1"/>
                </a:solidFill>
                <a:latin typeface="CourierNew"/>
              </a:rPr>
              <a:t>SALÁRIOS                                       </a:t>
            </a:r>
            <a:r>
              <a:rPr lang="pt-BR" sz="2400" dirty="0">
                <a:solidFill>
                  <a:schemeClr val="tx1"/>
                </a:solidFill>
                <a:latin typeface="CourierNew"/>
              </a:rPr>
              <a:t>R$ </a:t>
            </a:r>
            <a:r>
              <a:rPr lang="pt-BR" sz="2400" b="0" i="0" u="none" strike="noStrike" baseline="0" dirty="0">
                <a:solidFill>
                  <a:schemeClr val="tx1"/>
                </a:solidFill>
                <a:latin typeface="CourierNew"/>
              </a:rPr>
              <a:t>21.660,00</a:t>
            </a:r>
          </a:p>
          <a:p>
            <a:pPr algn="l"/>
            <a:r>
              <a:rPr lang="pt-BR" sz="2400" b="0" i="0" u="none" strike="noStrike" baseline="0" dirty="0">
                <a:solidFill>
                  <a:schemeClr val="tx1"/>
                </a:solidFill>
                <a:latin typeface="CourierNew"/>
              </a:rPr>
              <a:t>INSS                                           R$  4.753,60</a:t>
            </a:r>
          </a:p>
          <a:p>
            <a:pPr algn="l"/>
            <a:r>
              <a:rPr lang="pt-BR" sz="2400" b="0" i="0" u="none" strike="noStrike" baseline="0" dirty="0">
                <a:solidFill>
                  <a:schemeClr val="tx1"/>
                </a:solidFill>
                <a:latin typeface="CourierNew"/>
              </a:rPr>
              <a:t>CONTABILIDADE                                  </a:t>
            </a:r>
            <a:r>
              <a:rPr lang="pt-BR" sz="2400" b="0" i="0" u="none" strike="noStrike" baseline="0" dirty="0">
                <a:latin typeface="CourierNew"/>
              </a:rPr>
              <a:t>R$  </a:t>
            </a:r>
            <a:r>
              <a:rPr lang="pt-BR" sz="2400" b="0" i="0" u="none" strike="noStrike" baseline="0" dirty="0">
                <a:solidFill>
                  <a:schemeClr val="tx1"/>
                </a:solidFill>
                <a:latin typeface="CourierNew"/>
              </a:rPr>
              <a:t>3.500,00</a:t>
            </a:r>
          </a:p>
          <a:p>
            <a:pPr algn="l"/>
            <a:r>
              <a:rPr lang="pt-BR" sz="2400" b="0" i="0" u="none" strike="noStrike" baseline="0" dirty="0">
                <a:solidFill>
                  <a:schemeClr val="tx1"/>
                </a:solidFill>
                <a:latin typeface="CourierNew"/>
              </a:rPr>
              <a:t>ENERGIA                                        R$  4.794,82</a:t>
            </a:r>
          </a:p>
          <a:p>
            <a:r>
              <a:rPr lang="pt-BR" sz="2400" dirty="0">
                <a:latin typeface="CourierNew"/>
              </a:rPr>
              <a:t>CONSULTORIA EM MEIO AMBIENTE                   R$ 10.200,00</a:t>
            </a:r>
          </a:p>
          <a:p>
            <a:r>
              <a:rPr lang="pt-BR" sz="2400" dirty="0">
                <a:latin typeface="CourierNew"/>
              </a:rPr>
              <a:t>DESPESAS COM SOFTWARE                          R$  4.632,00</a:t>
            </a:r>
          </a:p>
          <a:p>
            <a:r>
              <a:rPr lang="pt-BR" sz="2400" dirty="0">
                <a:latin typeface="CourierNew"/>
              </a:rPr>
              <a:t>MATERIAIS DE USO E CONSUMO                     R$  4.689,62</a:t>
            </a:r>
          </a:p>
          <a:p>
            <a:r>
              <a:rPr lang="pt-BR" sz="2400" dirty="0">
                <a:latin typeface="CourierNew"/>
              </a:rPr>
              <a:t>SERVIÇOS PRESTADOS POR TERCEIROS               R$ 35.087,00	</a:t>
            </a:r>
          </a:p>
          <a:p>
            <a:r>
              <a:rPr lang="pt-BR" sz="2400" dirty="0">
                <a:latin typeface="CourierNew"/>
              </a:rPr>
              <a:t>MANUTENÇÃO E REPAROS NA SEDE                   R$ 24.786,59</a:t>
            </a:r>
          </a:p>
          <a:p>
            <a:endParaRPr lang="pt-BR" sz="2400" dirty="0">
              <a:latin typeface="CourierNew"/>
            </a:endParaRPr>
          </a:p>
          <a:p>
            <a:pPr algn="l"/>
            <a:endParaRPr lang="pt-BR" sz="2400" b="0" i="0" u="none" strike="noStrike" baseline="0" dirty="0">
              <a:solidFill>
                <a:schemeClr val="tx1"/>
              </a:solidFill>
              <a:latin typeface="CourierNew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8CCD0CF-734C-4511-AC02-8FB63B149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-4233"/>
            <a:ext cx="9503890" cy="1471810"/>
          </a:xfrm>
          <a:prstGeom prst="rect">
            <a:avLst/>
          </a:prstGeom>
        </p:spPr>
      </p:pic>
      <p:pic>
        <p:nvPicPr>
          <p:cNvPr id="9" name="Picture 2" descr="O-CONSELHO-QUEM-SOMOS-SOMOS-ODS-LOGO">
            <a:extLst>
              <a:ext uri="{FF2B5EF4-FFF2-40B4-BE49-F238E27FC236}">
                <a16:creationId xmlns:a16="http://schemas.microsoft.com/office/drawing/2014/main" id="{79E1E5F4-2341-44CA-8A5A-20EA296C0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409" y="176982"/>
            <a:ext cx="2226589" cy="123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006786D1-B150-4C5B-B3D6-42DC92A85D1A}"/>
              </a:ext>
            </a:extLst>
          </p:cNvPr>
          <p:cNvSpPr/>
          <p:nvPr/>
        </p:nvSpPr>
        <p:spPr>
          <a:xfrm>
            <a:off x="2839492" y="1626403"/>
            <a:ext cx="5691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98525" indent="-361950" algn="just"/>
            <a:r>
              <a:rPr lang="pt-BR" sz="2800" b="1" dirty="0"/>
              <a:t>c) Prestação de Contas Financeira</a:t>
            </a:r>
          </a:p>
        </p:txBody>
      </p:sp>
    </p:spTree>
    <p:extLst>
      <p:ext uri="{BB962C8B-B14F-4D97-AF65-F5344CB8AC3E}">
        <p14:creationId xmlns:p14="http://schemas.microsoft.com/office/powerpoint/2010/main" val="4190299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60617</TotalTime>
  <Words>822</Words>
  <Application>Microsoft Office PowerPoint</Application>
  <PresentationFormat>Widescreen</PresentationFormat>
  <Paragraphs>108</Paragraphs>
  <Slides>14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CourierNew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Principais Despesas: </vt:lpstr>
      <vt:lpstr>Receitas X Despesas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Emerson Duarte</dc:creator>
  <cp:lastModifiedBy>LENOVO</cp:lastModifiedBy>
  <cp:revision>185</cp:revision>
  <dcterms:created xsi:type="dcterms:W3CDTF">2018-04-23T18:38:45Z</dcterms:created>
  <dcterms:modified xsi:type="dcterms:W3CDTF">2024-05-25T21:26:42Z</dcterms:modified>
</cp:coreProperties>
</file>